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342" r:id="rId6"/>
    <p:sldId id="343" r:id="rId7"/>
    <p:sldId id="344" r:id="rId8"/>
    <p:sldId id="345" r:id="rId9"/>
    <p:sldId id="346" r:id="rId10"/>
    <p:sldId id="347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8" autoAdjust="0"/>
    <p:restoredTop sz="95161" autoAdjust="0"/>
  </p:normalViewPr>
  <p:slideViewPr>
    <p:cSldViewPr snapToGrid="0" showGuides="1">
      <p:cViewPr varScale="1">
        <p:scale>
          <a:sx n="86" d="100"/>
          <a:sy n="86" d="100"/>
        </p:scale>
        <p:origin x="86" y="5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/>
          <a:p>
            <a:r>
              <a:rPr lang="en-US" dirty="0"/>
              <a:t>Generating Database and Display files from Spreadsheets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/>
              <a:t>July </a:t>
            </a:r>
            <a:r>
              <a:rPr lang="en-US" dirty="0"/>
              <a:t>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17AF-E7B0-24F0-F608-ADD074C2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F6217-BF02-A970-0AEE-5BB834F40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have a lists of 200+ PLC tags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Spreadsheet, text file,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Generate *.</a:t>
            </a:r>
            <a:r>
              <a:rPr lang="en-US" dirty="0" err="1">
                <a:sym typeface="Wingdings" pitchFamily="2" charset="2"/>
              </a:rPr>
              <a:t>db</a:t>
            </a:r>
            <a:r>
              <a:rPr lang="en-US" dirty="0">
                <a:sym typeface="Wingdings" pitchFamily="2" charset="2"/>
              </a:rPr>
              <a:t> that reads these tags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Generate display file that shows them 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FB0CF-0093-8029-992C-A19C7893F0EC}"/>
              </a:ext>
            </a:extLst>
          </p:cNvPr>
          <p:cNvSpPr/>
          <p:nvPr/>
        </p:nvSpPr>
        <p:spPr>
          <a:xfrm>
            <a:off x="9293882" y="1830567"/>
            <a:ext cx="1814623" cy="78680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List of tags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338CD884-76D9-25E8-C288-FB59E45608B1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8895932" y="2917576"/>
            <a:ext cx="1605462" cy="1005062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5D1A30E-AAC2-888C-3019-1E925DBA9A51}"/>
              </a:ext>
            </a:extLst>
          </p:cNvPr>
          <p:cNvSpPr/>
          <p:nvPr/>
        </p:nvSpPr>
        <p:spPr>
          <a:xfrm>
            <a:off x="8648555" y="4222838"/>
            <a:ext cx="1095153" cy="78680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*.</a:t>
            </a:r>
            <a:r>
              <a:rPr lang="en-US" dirty="0" err="1">
                <a:solidFill>
                  <a:schemeClr val="tx1"/>
                </a:solidFill>
              </a:rPr>
              <a:t>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6F489C-880E-AB9A-58E8-3CF86E906736}"/>
              </a:ext>
            </a:extLst>
          </p:cNvPr>
          <p:cNvSpPr/>
          <p:nvPr/>
        </p:nvSpPr>
        <p:spPr>
          <a:xfrm>
            <a:off x="10581451" y="4222839"/>
            <a:ext cx="1205022" cy="78680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ACD594D8-A792-D508-302C-E731EFF87C6F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9889847" y="2928723"/>
            <a:ext cx="1605463" cy="982768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8A2C-1859-4EAC-C5A5-01697274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Spreadsheet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363DB-63E1-071C-2BEF-B8DB6B48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6" y="907736"/>
            <a:ext cx="11335979" cy="24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0CA427-8633-2FE6-5378-24ECE0815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" y="5088672"/>
            <a:ext cx="7772400" cy="172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4A655-59EA-ED2A-E0D5-A7B405009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667" y="3429000"/>
            <a:ext cx="4356100" cy="166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D73431CF-F812-AF4A-DB16-B63093EB865D}"/>
              </a:ext>
            </a:extLst>
          </p:cNvPr>
          <p:cNvCxnSpPr>
            <a:cxnSpLocks/>
            <a:stCxn id="18" idx="1"/>
            <a:endCxn id="11" idx="0"/>
          </p:cNvCxnSpPr>
          <p:nvPr/>
        </p:nvCxnSpPr>
        <p:spPr>
          <a:xfrm rot="10800000" flipH="1" flipV="1">
            <a:off x="376130" y="1304260"/>
            <a:ext cx="3580001" cy="3784411"/>
          </a:xfrm>
          <a:prstGeom prst="curvedConnector4">
            <a:avLst>
              <a:gd name="adj1" fmla="val -6385"/>
              <a:gd name="adj2" fmla="val 85307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CBB48F-6C76-21A2-8CAE-2E9D0F3AC639}"/>
              </a:ext>
            </a:extLst>
          </p:cNvPr>
          <p:cNvSpPr/>
          <p:nvPr/>
        </p:nvSpPr>
        <p:spPr>
          <a:xfrm>
            <a:off x="376131" y="1197935"/>
            <a:ext cx="215276" cy="21265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   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E5E8CE3F-6454-1EB1-7C3C-BB9527964D03}"/>
              </a:ext>
            </a:extLst>
          </p:cNvPr>
          <p:cNvCxnSpPr>
            <a:cxnSpLocks/>
            <a:stCxn id="23" idx="2"/>
            <a:endCxn id="13" idx="1"/>
          </p:cNvCxnSpPr>
          <p:nvPr/>
        </p:nvCxnSpPr>
        <p:spPr>
          <a:xfrm rot="16200000" flipH="1">
            <a:off x="3315564" y="72747"/>
            <a:ext cx="1385168" cy="6991038"/>
          </a:xfrm>
          <a:prstGeom prst="curvedConnector2">
            <a:avLst/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5D4A4CE-F76C-CA13-DB9A-5791C1E4E57E}"/>
              </a:ext>
            </a:extLst>
          </p:cNvPr>
          <p:cNvSpPr/>
          <p:nvPr/>
        </p:nvSpPr>
        <p:spPr>
          <a:xfrm>
            <a:off x="404991" y="2663030"/>
            <a:ext cx="215276" cy="21265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4377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82EB3-CBAF-08A3-5625-5B4AD94C6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234A-5D6C-DB3D-4B28-6EC907EB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to agree on Columns and their Usage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56A53-B2A5-4419-DB59-05153CBA8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6" y="907736"/>
            <a:ext cx="11335979" cy="242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6ECEE-EDE2-F26A-7981-44AB0892C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" y="5088672"/>
            <a:ext cx="7772400" cy="1723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1EBAC13B-AB38-6BEE-E3CB-069D48BF3AA4}"/>
              </a:ext>
            </a:extLst>
          </p:cNvPr>
          <p:cNvCxnSpPr>
            <a:cxnSpLocks/>
            <a:stCxn id="18" idx="1"/>
            <a:endCxn id="11" idx="0"/>
          </p:cNvCxnSpPr>
          <p:nvPr/>
        </p:nvCxnSpPr>
        <p:spPr>
          <a:xfrm rot="10800000" flipH="1" flipV="1">
            <a:off x="376130" y="1304260"/>
            <a:ext cx="3580001" cy="3784411"/>
          </a:xfrm>
          <a:prstGeom prst="curvedConnector4">
            <a:avLst>
              <a:gd name="adj1" fmla="val -6385"/>
              <a:gd name="adj2" fmla="val 85307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1552E47-A15E-91FE-0FDD-EBE36DD2E75C}"/>
              </a:ext>
            </a:extLst>
          </p:cNvPr>
          <p:cNvSpPr/>
          <p:nvPr/>
        </p:nvSpPr>
        <p:spPr>
          <a:xfrm>
            <a:off x="376131" y="1197935"/>
            <a:ext cx="215276" cy="21265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602DCA-A609-34E1-1CE1-96115567A890}"/>
              </a:ext>
            </a:extLst>
          </p:cNvPr>
          <p:cNvSpPr txBox="1"/>
          <p:nvPr/>
        </p:nvSpPr>
        <p:spPr>
          <a:xfrm>
            <a:off x="8100752" y="3688287"/>
            <a:ext cx="37590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Register Name</a:t>
            </a:r>
            <a:r>
              <a:rPr lang="en-US" dirty="0">
                <a:latin typeface="+mn-lt"/>
              </a:rPr>
              <a:t> will be used in record name</a:t>
            </a:r>
          </a:p>
          <a:p>
            <a:pPr lvl="1"/>
            <a:r>
              <a:rPr lang="en-US" sz="1400" dirty="0">
                <a:latin typeface="+mn-lt"/>
                <a:sym typeface="Wingdings" pitchFamily="2" charset="2"/>
              </a:rPr>
              <a:t> </a:t>
            </a:r>
            <a:r>
              <a:rPr lang="en-US" sz="1400" dirty="0">
                <a:latin typeface="+mn-lt"/>
              </a:rPr>
              <a:t>No spaces!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Type</a:t>
            </a:r>
            <a:r>
              <a:rPr lang="en-US" dirty="0">
                <a:latin typeface="+mn-lt"/>
              </a:rPr>
              <a:t> determines record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Mailbox TAG</a:t>
            </a:r>
            <a:r>
              <a:rPr lang="en-US" dirty="0">
                <a:latin typeface="+mn-lt"/>
              </a:rPr>
              <a:t> will be used for INP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Description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latin typeface="+mn-lt"/>
              </a:rPr>
              <a:t>Units</a:t>
            </a:r>
            <a:r>
              <a:rPr lang="en-US" dirty="0">
                <a:latin typeface="+mn-lt"/>
              </a:rPr>
              <a:t>, </a:t>
            </a:r>
            <a:r>
              <a:rPr lang="en-US" b="1" dirty="0">
                <a:latin typeface="+mn-lt"/>
              </a:rPr>
              <a:t>Precision</a:t>
            </a:r>
            <a:r>
              <a:rPr lang="en-US" dirty="0">
                <a:latin typeface="+mn-lt"/>
              </a:rPr>
              <a:t> will be used for DESC, EGU, PREC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Colors, fonts, anything else is ignored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796BF-78E3-B509-D798-8709DFA80961}"/>
              </a:ext>
            </a:extLst>
          </p:cNvPr>
          <p:cNvSpPr txBox="1"/>
          <p:nvPr/>
        </p:nvSpPr>
        <p:spPr>
          <a:xfrm>
            <a:off x="3515564" y="3732848"/>
            <a:ext cx="440896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PLC programmer may have started Spreadsheet as signal list helper</a:t>
            </a:r>
          </a:p>
        </p:txBody>
      </p:sp>
    </p:spTree>
    <p:extLst>
      <p:ext uri="{BB962C8B-B14F-4D97-AF65-F5344CB8AC3E}">
        <p14:creationId xmlns:p14="http://schemas.microsoft.com/office/powerpoint/2010/main" val="164052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0BDAC-4B44-AB50-8FE1-5DD630D38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37AF-8FBA-E52D-914C-C47930F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Creates tabular display of all tags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1EFB5-809C-BCFA-E8B4-A8DA9406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9" y="865206"/>
            <a:ext cx="10564299" cy="226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047AAC-409F-0728-4BDE-9898BE497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5" y="2033010"/>
            <a:ext cx="12032210" cy="4715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8F07C41-27AC-5FEB-40FD-FE0B0B9DD525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1779181" y="1236921"/>
            <a:ext cx="4522846" cy="995915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2FAB0E-F633-49AB-47BF-12C6E5EA8970}"/>
              </a:ext>
            </a:extLst>
          </p:cNvPr>
          <p:cNvSpPr/>
          <p:nvPr/>
        </p:nvSpPr>
        <p:spPr>
          <a:xfrm>
            <a:off x="6302027" y="1162495"/>
            <a:ext cx="687108" cy="14885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8841D-A956-8460-3026-E5F3EC595284}"/>
              </a:ext>
            </a:extLst>
          </p:cNvPr>
          <p:cNvSpPr txBox="1"/>
          <p:nvPr/>
        </p:nvSpPr>
        <p:spPr>
          <a:xfrm>
            <a:off x="1027812" y="3314540"/>
            <a:ext cx="3934047" cy="84023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In this case, plain “engineering display” table was all that’s needed.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8BDEF-8903-DAEF-12C6-340ADB9A1ACD}"/>
              </a:ext>
            </a:extLst>
          </p:cNvPr>
          <p:cNvSpPr txBox="1"/>
          <p:nvPr/>
        </p:nvSpPr>
        <p:spPr>
          <a:xfrm>
            <a:off x="7875185" y="3155275"/>
            <a:ext cx="3934047" cy="590931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Only sophistication: Type DINT shown as hex number and bits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A98F23D4-2CF6-BA65-2D1C-F9FE480DE291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6918251" y="3450740"/>
            <a:ext cx="956934" cy="278789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164D-6FBB-7F55-6730-DBB3EF0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5EEB4-1E68-3094-053B-DB3E6643B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2753"/>
            <a:ext cx="8029638" cy="53658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Python scripts!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Fine print:</a:t>
            </a:r>
          </a:p>
          <a:p>
            <a:pPr marL="0" indent="0">
              <a:buNone/>
            </a:pPr>
            <a:r>
              <a:rPr lang="en-US" sz="1200" dirty="0"/>
              <a:t>While it’s easy to start such helper scripts, they’re typically very specific to each given spreadsheet.</a:t>
            </a:r>
            <a:br>
              <a:rPr lang="en-US" sz="1200" dirty="0"/>
            </a:br>
            <a:r>
              <a:rPr lang="en-US" sz="1200" dirty="0"/>
              <a:t>Small changes to the spreadsheet will break the conversion.</a:t>
            </a:r>
            <a:br>
              <a:rPr lang="en-US" sz="1200" dirty="0"/>
            </a:br>
            <a:r>
              <a:rPr lang="en-US" sz="1200" dirty="0"/>
              <a:t>Column names, column order matter!</a:t>
            </a:r>
            <a:br>
              <a:rPr lang="en-US" sz="1200" dirty="0"/>
            </a:br>
            <a:r>
              <a:rPr lang="en-US" sz="1200" dirty="0"/>
              <a:t>Comment “Don’t use this one!” or “Scale by 10!” in adjacent cell won’t be recognized by your script.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CF8871-981D-9B4B-C890-5FF44399CCB3}"/>
              </a:ext>
            </a:extLst>
          </p:cNvPr>
          <p:cNvSpPr/>
          <p:nvPr/>
        </p:nvSpPr>
        <p:spPr>
          <a:xfrm>
            <a:off x="9293882" y="1830567"/>
            <a:ext cx="1814623" cy="7868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List of tags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4A78147B-1274-E1B1-B86C-749D31AAB89D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rot="5400000">
            <a:off x="8895932" y="2917576"/>
            <a:ext cx="1605462" cy="1005062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6A970D-E025-5793-D3BC-EADDC943AFDA}"/>
              </a:ext>
            </a:extLst>
          </p:cNvPr>
          <p:cNvSpPr/>
          <p:nvPr/>
        </p:nvSpPr>
        <p:spPr>
          <a:xfrm>
            <a:off x="8648555" y="4222838"/>
            <a:ext cx="1095153" cy="7868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*.</a:t>
            </a:r>
            <a:r>
              <a:rPr lang="en-US" dirty="0" err="1">
                <a:solidFill>
                  <a:schemeClr val="tx1"/>
                </a:solidFill>
              </a:rPr>
              <a:t>db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66EFD-0688-067E-C66A-A1FDB94785CC}"/>
              </a:ext>
            </a:extLst>
          </p:cNvPr>
          <p:cNvSpPr/>
          <p:nvPr/>
        </p:nvSpPr>
        <p:spPr>
          <a:xfrm>
            <a:off x="10581451" y="4222839"/>
            <a:ext cx="1205022" cy="7868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Display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04EBC53-63BE-391D-B021-C2C17A56F85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16200000" flipH="1">
            <a:off x="9889847" y="2928723"/>
            <a:ext cx="1605463" cy="982768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006963-C81F-3E5F-816B-62F30F7BB8F7}"/>
              </a:ext>
            </a:extLst>
          </p:cNvPr>
          <p:cNvSpPr/>
          <p:nvPr/>
        </p:nvSpPr>
        <p:spPr>
          <a:xfrm>
            <a:off x="8928830" y="3134437"/>
            <a:ext cx="2544725" cy="53949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Python script(s)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B22FA3-3235-E980-AAEA-3D569082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81" y="1515979"/>
            <a:ext cx="4901609" cy="270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54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E57E-49AF-500B-8975-CC8F6BFD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*.</a:t>
            </a:r>
            <a:r>
              <a:rPr lang="en-US" dirty="0" err="1"/>
              <a:t>db</a:t>
            </a:r>
            <a:r>
              <a:rPr lang="en-US" dirty="0"/>
              <a:t> and displays from spreadsheets?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98D31-DF9E-5A11-C435-B2F60AFF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24763"/>
            <a:ext cx="11430000" cy="42767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Useful from a certain number of tags on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Will reliably create records for all tags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Good enough for “engineering displays”, can be starting point for end user displays</a:t>
            </a:r>
          </a:p>
          <a:p>
            <a:pPr>
              <a:buFont typeface="Wingdings" pitchFamily="2" charset="2"/>
              <a:buChar char="q"/>
            </a:pPr>
            <a:r>
              <a:rPr lang="en-US"/>
              <a:t>Needs </a:t>
            </a:r>
            <a:r>
              <a:rPr lang="en-US" dirty="0"/>
              <a:t>disciplined spreadsheet updates to prevent breaking the conversion</a:t>
            </a:r>
          </a:p>
        </p:txBody>
      </p:sp>
    </p:spTree>
    <p:extLst>
      <p:ext uri="{BB962C8B-B14F-4D97-AF65-F5344CB8AC3E}">
        <p14:creationId xmlns:p14="http://schemas.microsoft.com/office/powerpoint/2010/main" val="369246205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Wingdings</vt:lpstr>
      <vt:lpstr>ORNL</vt:lpstr>
      <vt:lpstr>Generating Database and Display files from Spreadsheets</vt:lpstr>
      <vt:lpstr>Scenario</vt:lpstr>
      <vt:lpstr>Example Spreadsheet</vt:lpstr>
      <vt:lpstr>Need to agree on Columns and their Usage</vt:lpstr>
      <vt:lpstr>Creates tabular display of all tags</vt:lpstr>
      <vt:lpstr>How?</vt:lpstr>
      <vt:lpstr>Create *.db and displays from spreadsheets?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2026-06-17T12:38:31Z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